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832" r:id="rId3"/>
  </p:sldMasterIdLst>
  <p:sldIdLst>
    <p:sldId id="257" r:id="rId4"/>
    <p:sldId id="282" r:id="rId5"/>
    <p:sldId id="258" r:id="rId6"/>
    <p:sldId id="256" r:id="rId7"/>
    <p:sldId id="261" r:id="rId8"/>
    <p:sldId id="264" r:id="rId9"/>
    <p:sldId id="259" r:id="rId10"/>
    <p:sldId id="274" r:id="rId11"/>
    <p:sldId id="275" r:id="rId12"/>
    <p:sldId id="281" r:id="rId13"/>
    <p:sldId id="276" r:id="rId14"/>
    <p:sldId id="278" r:id="rId15"/>
    <p:sldId id="280" r:id="rId16"/>
    <p:sldId id="265" r:id="rId17"/>
    <p:sldId id="269" r:id="rId18"/>
    <p:sldId id="279" r:id="rId19"/>
    <p:sldId id="273" r:id="rId2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1E08"/>
    <a:srgbClr val="CC0000"/>
    <a:srgbClr val="E63700"/>
    <a:srgbClr val="990000"/>
    <a:srgbClr val="C3F96B"/>
    <a:srgbClr val="B4F846"/>
    <a:srgbClr val="BBBF1F"/>
    <a:srgbClr val="9DDB13"/>
  </p:clrMru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microsoft.com/office/2006/relationships/legacyDocTextInfo" Target="legacyDocTextInfo.bin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8.bin"/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Relationship Id="rId9" Type="http://schemas.microsoft.com/office/2006/relationships/legacyDiagramText" Target="legacyDiagramText9.bin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50DA4-05F5-4648-8913-B9FECA5BF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93F32-F1BE-48D4-A015-8273C0DB7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84383-DE68-40D4-8038-0F4D73B4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720B7-AF74-4A87-AA35-64C6E00A0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FE815-1396-4409-A228-E19D6FF3F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A8395-6F28-4518-A8DB-6CD4FA8EC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1E64A-D3AE-43FB-B18D-7BE634ABD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3BADA-7B7F-4F33-A57C-7FB21FFDF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FA01D-EA4F-4DAC-912C-69BB291B6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40377-EBED-4808-A708-23D313093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17EED-0AB0-4932-B0BC-432CA842A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2AE8FE6-6B4C-4AE6-92B7-B258354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fld id="{E49F85B5-2037-43D0-BC76-E76F6A8C0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188640"/>
            <a:ext cx="85689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dirty="0" err="1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400" dirty="0" err="1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uk-UA" sz="4400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навчально-виховного процесу в умовах інклюзивної </a:t>
            </a:r>
            <a:r>
              <a:rPr lang="uk-UA" sz="4400" dirty="0" err="1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освіти”</a:t>
            </a:r>
            <a:endParaRPr lang="uk-UA" sz="4400" dirty="0">
              <a:ln>
                <a:solidFill>
                  <a:srgbClr val="FF0000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usynovlen_resiz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852936"/>
            <a:ext cx="6408711" cy="388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56895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Типи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потребами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позакласній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екскурсії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як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дошкільних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загальноосвітніх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закладах,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вони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разом;</a:t>
            </a:r>
          </a:p>
          <a:p>
            <a:pPr>
              <a:buFont typeface="Wingdings" pitchFamily="2" charset="2"/>
              <a:buChar char="§"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функціональна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потребами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їхні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однолітки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одному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класі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(при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частковій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потребами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окремому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спецкласі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відділенні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відвідують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загальноосвітні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заходи; при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проводять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весь час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загальноосвітніх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класах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Font typeface="Wingdings" pitchFamily="2" charset="2"/>
              <a:buChar char="§"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зворотна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здорові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відвідують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спецшколу;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спонтанна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неконтрольована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потребами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відвідують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загальноосвітні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класи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додаткової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спеціальної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підстави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вважати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чимало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залишається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навчатися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повторний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68" name="Group 40"/>
          <p:cNvGraphicFramePr>
            <a:graphicFrameLocks noGrp="1"/>
          </p:cNvGraphicFramePr>
          <p:nvPr/>
        </p:nvGraphicFramePr>
        <p:xfrm>
          <a:off x="1835150" y="765175"/>
          <a:ext cx="5599113" cy="640080"/>
        </p:xfrm>
        <a:graphic>
          <a:graphicData uri="http://schemas.openxmlformats.org/drawingml/2006/table">
            <a:tbl>
              <a:tblPr/>
              <a:tblGrid>
                <a:gridCol w="5599113"/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Інклюзивна</a:t>
                      </a:r>
                      <a:r>
                        <a:rPr kumimoji="0" lang="ru-RU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3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освіта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2542" name="Picture 14" descr="new_page612_04_215x1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060848"/>
            <a:ext cx="4046151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569" name="Group 41"/>
          <p:cNvGraphicFramePr>
            <a:graphicFrameLocks noGrp="1"/>
          </p:cNvGraphicFramePr>
          <p:nvPr/>
        </p:nvGraphicFramePr>
        <p:xfrm>
          <a:off x="4572000" y="1628800"/>
          <a:ext cx="4248150" cy="3535680"/>
        </p:xfrm>
        <a:graphic>
          <a:graphicData uri="http://schemas.openxmlformats.org/drawingml/2006/table">
            <a:tbl>
              <a:tblPr/>
              <a:tblGrid>
                <a:gridCol w="4248150"/>
              </a:tblGrid>
              <a:tr h="323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Усі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діти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різні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Усі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діти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можуть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навчатися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Є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різні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здібності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різний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b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походження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стать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Адаптація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системи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до потреб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дитини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374576" y="581579"/>
            <a:ext cx="65742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1" hangingPunct="1"/>
            <a:r>
              <a:rPr lang="ru-RU" sz="3600" b="1" dirty="0" err="1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4583" name="Picture 7" descr="схем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628775"/>
            <a:ext cx="7704138" cy="472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95536" y="-97750"/>
            <a:ext cx="8424936" cy="69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Основними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завданнями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інклюзивного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навчання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є: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здобуття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дітьми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особливими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потребами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відповідного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рівня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середовищі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здорових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однолітків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відповідно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Державного стандарту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загальної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середньої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різнобічного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реалізація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їх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здібностей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створення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освітньо-реабілітаційного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середовища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задоволення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освітніх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учнів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особливостями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психофізичного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створення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позитивного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мікроклімату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загальноосвітньому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навчальному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закладі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інклюзивним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навчанням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формування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активного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міжособистісного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спілкування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особливими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потребами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іншими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учнями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диференційованого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психолого-педагогічного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супроводу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особливими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потребами;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надання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консультативної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допомоги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сім’ям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виховують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особливими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освітніми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потребами,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залучення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батьків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розроблення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індивідуальних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планів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275856" y="260648"/>
            <a:ext cx="50405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Умови для організації інклюзивного навчання</a:t>
            </a:r>
            <a:endParaRPr lang="uk-UA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1" descr="D:\Мои рисунки\мои заставки\1335362437_866558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0"/>
            <a:ext cx="2376264" cy="1916832"/>
          </a:xfrm>
          <a:prstGeom prst="rect">
            <a:avLst/>
          </a:prstGeom>
          <a:noFill/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79512" y="2020485"/>
            <a:ext cx="878497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безперешкодний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доступ до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території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приміщень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навчального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закладу,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зокрема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для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вадами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опорно-рухового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апарату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тому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числі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пересуваються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візку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та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вадами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зору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навчального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закладу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необхідними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навчально-методичними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посібниками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наочно-дидактичними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індивідуальними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технічними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засобами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навчання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наявність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кабінетів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учителя-дефектолога,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психологічного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розвантаження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логопедичного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відповідним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корекційно-розвитковим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обладнанням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педагогічними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кадрами,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володіють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методиками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роботи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дітьми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особливими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потребами (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зокрема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учителями-дефектологами, учителями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інклюзивного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навчання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асистентами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учителя).</a:t>
            </a:r>
            <a:endParaRPr kumimoji="0" lang="ru-RU" sz="20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Diagram 8"/>
          <p:cNvGraphicFramePr>
            <a:graphicFrameLocks/>
          </p:cNvGraphicFramePr>
          <p:nvPr/>
        </p:nvGraphicFramePr>
        <p:xfrm>
          <a:off x="323528" y="1052736"/>
          <a:ext cx="8496944" cy="5544616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4" name="AutoShape 30"/>
          <p:cNvSpPr>
            <a:spLocks noChangeArrowheads="1"/>
          </p:cNvSpPr>
          <p:nvPr/>
        </p:nvSpPr>
        <p:spPr bwMode="auto">
          <a:xfrm rot="19944002">
            <a:off x="2461164" y="1055966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30"/>
          <p:cNvSpPr>
            <a:spLocks noChangeArrowheads="1"/>
          </p:cNvSpPr>
          <p:nvPr/>
        </p:nvSpPr>
        <p:spPr bwMode="auto">
          <a:xfrm rot="18058182">
            <a:off x="417266" y="2361784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 rot="845655">
            <a:off x="5338753" y="1070068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 rot="7320787">
            <a:off x="7576439" y="4681478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 rot="9401207">
            <a:off x="5406144" y="5977771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 rot="12807603">
            <a:off x="2417109" y="5905469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 rot="13942472">
            <a:off x="200103" y="4520830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 rot="3532025">
            <a:off x="7641560" y="2379193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Прямокутник 11"/>
          <p:cNvSpPr/>
          <p:nvPr/>
        </p:nvSpPr>
        <p:spPr>
          <a:xfrm>
            <a:off x="539552" y="1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400" b="1" dirty="0" smtClean="0">
                <a:solidFill>
                  <a:srgbClr val="F21E08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ОРГАНІЗАЦІЯ  ОСВІТНЬОГО ПРОЦЕСУ </a:t>
            </a:r>
          </a:p>
          <a:p>
            <a:pPr algn="ctr">
              <a:defRPr/>
            </a:pPr>
            <a:r>
              <a:rPr lang="uk-UA" sz="2400" b="1" dirty="0" smtClean="0">
                <a:solidFill>
                  <a:srgbClr val="F21E08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В УМОВАХ ІНКЛЮЗИВНОЇ ШКОЛИ</a:t>
            </a:r>
            <a:endParaRPr lang="ru-RU" sz="2400" b="1" dirty="0">
              <a:solidFill>
                <a:srgbClr val="F21E08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55576" y="548680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990000"/>
                </a:solidFill>
              </a:rPr>
              <a:t> «</a:t>
            </a:r>
            <a:r>
              <a:rPr lang="uk-UA" sz="32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Ми маємо справу з найскладнішим, неоціненним, найдорожчим, що є в житті, - з дитиною. Від нас, від нашого вміння, майстерності, мистецтва, мудрості залежить її життя, здоров'я, розум, характер, воля, громадянське й інтелектуальне обличчя, її місце і роль у житті, її щастя</a:t>
            </a:r>
            <a:r>
              <a:rPr lang="ru-RU" sz="3200" b="1" dirty="0" smtClean="0">
                <a:solidFill>
                  <a:srgbClr val="990000"/>
                </a:solidFill>
              </a:rPr>
              <a:t>»</a:t>
            </a:r>
            <a:endParaRPr lang="uk-UA" sz="3200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25438" y="2306638"/>
            <a:ext cx="842327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152352" bIns="38088" anchor="ctr">
            <a:spAutoFit/>
          </a:bodyPr>
          <a:lstStyle/>
          <a:p>
            <a:pPr algn="ctr" eaLnBrk="1" hangingPunct="1"/>
            <a:r>
              <a:rPr lang="uk-UA" sz="4000" b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Навчання всіх дітей разом -</a:t>
            </a:r>
          </a:p>
          <a:p>
            <a:pPr algn="ctr" eaLnBrk="1" hangingPunct="1"/>
            <a:r>
              <a:rPr lang="uk-UA" sz="4000" b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 справа, підказана серцем !</a:t>
            </a:r>
            <a:endParaRPr lang="ru-RU" sz="4000" b="1">
              <a:solidFill>
                <a:srgbClr val="99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8336607" cy="1556792"/>
          </a:xfrm>
        </p:spPr>
        <p:txBody>
          <a:bodyPr/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План роботи семінару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“Особливості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навчально-виховного процесу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в умовах інклюзивної </a:t>
            </a:r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освіти”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7" y="1600200"/>
            <a:ext cx="8136904" cy="4525963"/>
          </a:xfrm>
        </p:spPr>
        <p:txBody>
          <a:bodyPr/>
          <a:lstStyle/>
          <a:p>
            <a:pPr lvl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1.Нормативно-правова база та основні завдання інклюзивного навчання.</a:t>
            </a: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Соціальний педагог І.Р.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Пасієвич</a:t>
            </a: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Психологічний супровід дітей з особливостями розвитку в загальноосвітній школі.</a:t>
            </a: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Практичний психолог О.П.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Беркита</a:t>
            </a: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Соціальна інтеграція дітей з особливими освітніми  потребами.</a:t>
            </a: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Заступник директора</a:t>
            </a:r>
          </a:p>
          <a:p>
            <a:pPr algn="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з навчально-виховної роботи</a:t>
            </a:r>
          </a:p>
          <a:p>
            <a:pPr algn="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Н.Р.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Турко</a:t>
            </a: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/>
              <a:t> </a:t>
            </a:r>
            <a:endParaRPr lang="uk-UA" i="1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95288" y="765175"/>
            <a:ext cx="64817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uk-UA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843808" y="476673"/>
            <a:ext cx="604778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rgbClr val="990000"/>
                </a:solidFill>
              </a:rPr>
              <a:t> 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світі 150 мільйонів дітей із особливими потребами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які не чують, та 60 </a:t>
            </a:r>
            <a:r>
              <a:rPr lang="en-US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 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 розумовими вадами розвитку.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деяких країнах 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en-US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 з особливими потребами не доживають до 20 років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Дані </a:t>
            </a:r>
            <a:r>
              <a:rPr lang="uk-UA" sz="2400" dirty="0" err="1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психолого-медико-педагогічних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консультацій свідчать, що дітей, які потребують корекції психофізичного розвитку, в Україні 1 </a:t>
            </a:r>
            <a:r>
              <a:rPr lang="uk-UA" sz="2400" dirty="0" err="1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76 тисяч 345, що становить 12,2 % від загальної кількості дітей у країні.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оцінками експертів, близько 25 % дітей-інвалідів можуть навчатися в масових школах.</a:t>
            </a:r>
          </a:p>
          <a:p>
            <a:pPr eaLnBrk="1" hangingPunct="1">
              <a:spcBef>
                <a:spcPct val="50000"/>
              </a:spcBef>
            </a:pPr>
            <a:endParaRPr lang="ru-RU" sz="2400" dirty="0">
              <a:solidFill>
                <a:srgbClr val="990000"/>
              </a:solidFill>
            </a:endParaRPr>
          </a:p>
        </p:txBody>
      </p:sp>
      <p:pic>
        <p:nvPicPr>
          <p:cNvPr id="4102" name="Picture 6" descr="edu_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132856"/>
            <a:ext cx="2316163" cy="3816350"/>
          </a:xfrm>
          <a:prstGeom prst="rect">
            <a:avLst/>
          </a:prstGeom>
          <a:noFill/>
        </p:spPr>
      </p:pic>
      <p:sp>
        <p:nvSpPr>
          <p:cNvPr id="5" name="Стрілка вправо з вирізом 4"/>
          <p:cNvSpPr/>
          <p:nvPr/>
        </p:nvSpPr>
        <p:spPr bwMode="auto">
          <a:xfrm>
            <a:off x="467544" y="620688"/>
            <a:ext cx="2160240" cy="1296144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uk-UA" b="1" i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ФАКТИ:</a:t>
            </a:r>
            <a:r>
              <a:rPr lang="en-US" b="1" i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uk-UA" b="1" i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endParaRPr lang="en-US" b="1" i="1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720" y="836713"/>
            <a:ext cx="6408068" cy="3312367"/>
          </a:xfrm>
        </p:spPr>
        <p:txBody>
          <a:bodyPr/>
          <a:lstStyle/>
          <a:p>
            <a:pPr algn="r"/>
            <a:r>
              <a:rPr lang="uk-UA" sz="3600" dirty="0" smtClean="0">
                <a:solidFill>
                  <a:srgbClr val="7030A0"/>
                </a:solidFill>
              </a:rPr>
              <a:t/>
            </a:r>
            <a:br>
              <a:rPr lang="uk-UA" sz="3600" dirty="0" smtClean="0">
                <a:solidFill>
                  <a:srgbClr val="7030A0"/>
                </a:solidFill>
              </a:rPr>
            </a:br>
            <a:r>
              <a:rPr lang="uk-UA" sz="3600" dirty="0" smtClean="0">
                <a:solidFill>
                  <a:srgbClr val="7030A0"/>
                </a:solidFill>
              </a:rPr>
              <a:t/>
            </a:r>
            <a:br>
              <a:rPr lang="uk-UA" sz="3600" dirty="0" smtClean="0">
                <a:solidFill>
                  <a:srgbClr val="7030A0"/>
                </a:solidFill>
              </a:rPr>
            </a:br>
            <a:r>
              <a:rPr lang="uk-UA" sz="3600" dirty="0" smtClean="0">
                <a:solidFill>
                  <a:srgbClr val="7030A0"/>
                </a:solidFill>
              </a:rPr>
              <a:t/>
            </a:r>
            <a:br>
              <a:rPr lang="uk-UA" sz="3600" dirty="0" smtClean="0">
                <a:solidFill>
                  <a:srgbClr val="7030A0"/>
                </a:solidFill>
              </a:rPr>
            </a:br>
            <a:r>
              <a:rPr lang="uk-UA" sz="3600" b="1" i="1" dirty="0" smtClean="0">
                <a:solidFill>
                  <a:srgbClr val="7030A0"/>
                </a:solidFill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«Невже ти гадаєш, що </a:t>
            </a:r>
            <a:r>
              <a:rPr lang="uk-UA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премилосердна</a:t>
            </a:r>
            <a:r>
              <a:rPr lang="uk-UA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й дбала матір наша природа зачинила їм двері до щастя, ставши для них мачухою?».</a:t>
            </a:r>
            <a:r>
              <a:rPr lang="uk-UA" sz="3600" b="1" i="1" dirty="0" smtClean="0">
                <a:solidFill>
                  <a:srgbClr val="7030A0"/>
                </a:solidFill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</a:rPr>
            </a:br>
            <a:r>
              <a:rPr lang="uk-UA" sz="3600" dirty="0" smtClean="0">
                <a:solidFill>
                  <a:srgbClr val="7030A0"/>
                </a:solidFill>
              </a:rPr>
              <a:t/>
            </a:r>
            <a:br>
              <a:rPr lang="uk-UA" sz="3600" dirty="0" smtClean="0">
                <a:solidFill>
                  <a:srgbClr val="7030A0"/>
                </a:solidFill>
              </a:rPr>
            </a:br>
            <a:r>
              <a:rPr lang="uk-UA" sz="2800" i="1" dirty="0" smtClean="0">
                <a:solidFill>
                  <a:srgbClr val="FF0000"/>
                </a:solidFill>
              </a:rPr>
              <a:t> </a:t>
            </a:r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 Сковорода </a:t>
            </a:r>
            <a:b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«Розмов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п’яти подорожніх </a:t>
            </a:r>
            <a:b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 істини щастя в житті»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http://procherk.info/images/news/052012/fefdc3a487b04aedbc96ddc70fef257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645024"/>
            <a:ext cx="2238375" cy="2819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:\Мои рисунки\народні смволи України\символи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04664"/>
            <a:ext cx="2160240" cy="2468846"/>
          </a:xfrm>
          <a:prstGeom prst="rect">
            <a:avLst/>
          </a:prstGeom>
          <a:noFill/>
        </p:spPr>
      </p:pic>
      <p:sp>
        <p:nvSpPr>
          <p:cNvPr id="3" name="Прямокутник 2"/>
          <p:cNvSpPr/>
          <p:nvPr/>
        </p:nvSpPr>
        <p:spPr>
          <a:xfrm>
            <a:off x="755576" y="0"/>
            <a:ext cx="74888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uk-UA" dirty="0" smtClean="0">
                <a:solidFill>
                  <a:srgbClr val="990000"/>
                </a:solidFill>
              </a:rPr>
              <a:t> </a:t>
            </a:r>
            <a:endParaRPr lang="en-US" dirty="0" smtClean="0">
              <a:solidFill>
                <a:srgbClr val="99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19872" y="404664"/>
            <a:ext cx="540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uk-UA" sz="2400" dirty="0" smtClean="0">
                <a:solidFill>
                  <a:schemeClr val="tx2"/>
                </a:solidFill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Починаючи  з 2000 року в Україні             активізувалася законотворча  діяльність стосовно надання освітніх, медичних, соціальних послуг особам з обмеженими можливостями здоров’я, зокрема дітям, що засвідчує прийняття таких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як:</a:t>
            </a: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23528" y="2940331"/>
            <a:ext cx="828092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Конституція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України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«Про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соціальної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захищеності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інвалідів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Україні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(21.03.1991)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«Про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середню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(1999 р.)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«Про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реабілітацію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інвалідів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Україні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(06.10.2005)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«Про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внесення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законодавчих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актів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питань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загальної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середньої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та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дошкільної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щодо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організації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навчально-виховного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процесу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(06.07.2010)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України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Конвенція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 права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інвалідів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/рос)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124744"/>
            <a:ext cx="8496944" cy="6051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buClr>
                <a:srgbClr val="33CC33"/>
              </a:buClr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Наказ МОН № 855 від 11.09.2009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р. Про затвердження Плану дій щодо запровадження інклюзивного навчання у загальноосвітніх навчальних закладах на 2009-2012 роки.</a:t>
            </a:r>
          </a:p>
          <a:p>
            <a:pPr eaLnBrk="1" hangingPunct="1">
              <a:lnSpc>
                <a:spcPct val="90000"/>
              </a:lnSpc>
              <a:buClr>
                <a:srgbClr val="33CC33"/>
              </a:buClr>
              <a:defRPr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33CC33"/>
              </a:buClr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Наказ МОН № 1224 від 09.12.2010 р. Про затвердження Положення про спеціальні класи для навчання дітей з особливими освітніми потребами у загальноосвітніх навчальних закладах.</a:t>
            </a:r>
          </a:p>
          <a:p>
            <a:pPr eaLnBrk="1" hangingPunct="1">
              <a:lnSpc>
                <a:spcPct val="90000"/>
              </a:lnSpc>
              <a:buClr>
                <a:srgbClr val="33CC33"/>
              </a:buClr>
              <a:defRPr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33CC33"/>
              </a:buClr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Постанова КМУ № 872 від 15.08.2011 р. Про затвердження Порядку організації інклюзивного навчання у загальноосвітніх навчальних закладах.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Лист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26.07.2012 р. N 1/9-529 Про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організацію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психологічного і соціального супроводу в умовах інклюзивного навчання</a:t>
            </a:r>
          </a:p>
          <a:p>
            <a:endParaRPr lang="uk-UA" dirty="0"/>
          </a:p>
        </p:txBody>
      </p:sp>
      <p:sp>
        <p:nvSpPr>
          <p:cNvPr id="8" name="Прямокутник 7"/>
          <p:cNvSpPr/>
          <p:nvPr/>
        </p:nvSpPr>
        <p:spPr>
          <a:xfrm>
            <a:off x="611560" y="332656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Нормативно-правова база</a:t>
            </a:r>
            <a:endParaRPr lang="uk-UA" sz="36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835696" y="341056"/>
            <a:ext cx="6220293" cy="64633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1" hangingPunct="1"/>
            <a:r>
              <a:rPr lang="ru-RU" sz="3600" b="1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6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sz="36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інклюзивна</a:t>
            </a:r>
            <a:r>
              <a:rPr lang="ru-RU" sz="36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36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23528" y="2691478"/>
            <a:ext cx="691276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 eaLnBrk="1" hangingPunct="1"/>
            <a:r>
              <a:rPr lang="ru-RU" sz="2400" b="1" dirty="0" err="1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Інклюзивне</a:t>
            </a:r>
            <a:r>
              <a:rPr lang="ru-RU" sz="2400" b="1" dirty="0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b="1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базується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принципі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основного права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права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навчатися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загальноосвітнього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закладу. 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339752" y="908720"/>
            <a:ext cx="648072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ru-RU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Інклюзивна</a:t>
            </a: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eaLnBrk="1" hangingPunct="1"/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намагається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відповідати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потреби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вносить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забезпечити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можливост</a:t>
            </a:r>
            <a:r>
              <a:rPr lang="uk-UA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9" name="Прямокутник 8"/>
          <p:cNvSpPr/>
          <p:nvPr/>
        </p:nvSpPr>
        <p:spPr>
          <a:xfrm>
            <a:off x="2267744" y="4581128"/>
            <a:ext cx="66247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sz="2400" b="1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(лат.)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ціле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інтеграцією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освітніми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проблемами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розуміють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звичайних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введення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регулярний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простір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7" name="Group 107"/>
          <p:cNvGraphicFramePr>
            <a:graphicFrameLocks noGrp="1"/>
          </p:cNvGraphicFramePr>
          <p:nvPr/>
        </p:nvGraphicFramePr>
        <p:xfrm>
          <a:off x="1259632" y="549274"/>
          <a:ext cx="6984776" cy="575469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493190"/>
                <a:gridCol w="3491586"/>
              </a:tblGrid>
              <a:tr h="5754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2400" b="1" u="sng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Звичайна</a:t>
                      </a:r>
                      <a:r>
                        <a:rPr kumimoji="0" lang="ru-RU" sz="2400" b="1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  <a:r>
                        <a:rPr kumimoji="0" lang="ru-RU" sz="2400" b="1" u="sng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освіта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sng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Спеціальна</a:t>
                      </a:r>
                      <a:r>
                        <a:rPr kumimoji="0" lang="ru-RU" sz="2400" b="1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u="sng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освіта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pic>
        <p:nvPicPr>
          <p:cNvPr id="20557" name="Picture 77" descr="new_page612_01_215x1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461989"/>
            <a:ext cx="3096344" cy="20442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20558" name="Picture 78" descr="new_page612_02_215x1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484784"/>
            <a:ext cx="3026407" cy="199821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graphicFrame>
        <p:nvGraphicFramePr>
          <p:cNvPr id="20586" name="Group 106"/>
          <p:cNvGraphicFramePr>
            <a:graphicFrameLocks noGrp="1"/>
          </p:cNvGraphicFramePr>
          <p:nvPr/>
        </p:nvGraphicFramePr>
        <p:xfrm>
          <a:off x="1187624" y="4077072"/>
          <a:ext cx="7202041" cy="173736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601020"/>
                <a:gridCol w="3601021"/>
              </a:tblGrid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«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Звичайна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»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дитина</a:t>
                      </a: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Круглі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предмети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для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круглих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отворів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Звичайні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педагоги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Звичайні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школи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Особлива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дитина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Квадратні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предмети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для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квадратних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отворів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Спеціальні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педагоги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Спеціальні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школи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33" name="Picture 29" descr="схема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12776"/>
            <a:ext cx="7632848" cy="1944216"/>
          </a:xfrm>
          <a:prstGeom prst="rect">
            <a:avLst/>
          </a:prstGeom>
          <a:noFill/>
        </p:spPr>
      </p:pic>
      <p:graphicFrame>
        <p:nvGraphicFramePr>
          <p:cNvPr id="21548" name="Group 44"/>
          <p:cNvGraphicFramePr>
            <a:graphicFrameLocks noGrp="1"/>
          </p:cNvGraphicFramePr>
          <p:nvPr/>
        </p:nvGraphicFramePr>
        <p:xfrm>
          <a:off x="2051050" y="476250"/>
          <a:ext cx="5599113" cy="51816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5599113"/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u="sng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Інтегрована</a:t>
                      </a:r>
                      <a:r>
                        <a:rPr kumimoji="0" lang="ru-RU" sz="2800" b="1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u="sng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освіта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graphicFrame>
        <p:nvGraphicFramePr>
          <p:cNvPr id="21549" name="Group 45"/>
          <p:cNvGraphicFramePr>
            <a:graphicFrameLocks noGrp="1"/>
          </p:cNvGraphicFramePr>
          <p:nvPr/>
        </p:nvGraphicFramePr>
        <p:xfrm>
          <a:off x="755576" y="3717032"/>
          <a:ext cx="7632700" cy="1656184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816350"/>
                <a:gridCol w="3816350"/>
              </a:tblGrid>
              <a:tr h="1656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Адаптація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дитини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до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вимог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системи</a:t>
                      </a: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Перетворення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квадратних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предметів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у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круглі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Система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залишається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без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змін</a:t>
                      </a: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Дитина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або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адаптується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до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системи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або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стає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для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неї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неприйнятною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heme/theme1.xml><?xml version="1.0" encoding="utf-8"?>
<a:theme xmlns:a="http://schemas.openxmlformats.org/drawingml/2006/main" name="fiolet">
  <a:themeElements>
    <a:clrScheme name="Тема Office 2">
      <a:dk1>
        <a:srgbClr val="333333"/>
      </a:dk1>
      <a:lt1>
        <a:srgbClr val="FFFFFF"/>
      </a:lt1>
      <a:dk2>
        <a:srgbClr val="6666CC"/>
      </a:dk2>
      <a:lt2>
        <a:srgbClr val="FFFFFF"/>
      </a:lt2>
      <a:accent1>
        <a:srgbClr val="EAD4FF"/>
      </a:accent1>
      <a:accent2>
        <a:srgbClr val="C9E5FF"/>
      </a:accent2>
      <a:accent3>
        <a:srgbClr val="B8B8E2"/>
      </a:accent3>
      <a:accent4>
        <a:srgbClr val="DADADA"/>
      </a:accent4>
      <a:accent5>
        <a:srgbClr val="F3E6FF"/>
      </a:accent5>
      <a:accent6>
        <a:srgbClr val="B6CFE7"/>
      </a:accent6>
      <a:hlink>
        <a:srgbClr val="FFD4D7"/>
      </a:hlink>
      <a:folHlink>
        <a:srgbClr val="CFCFFF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9A9AFF"/>
        </a:accent1>
        <a:accent2>
          <a:srgbClr val="ADADE0"/>
        </a:accent2>
        <a:accent3>
          <a:srgbClr val="B8B8E2"/>
        </a:accent3>
        <a:accent4>
          <a:srgbClr val="DADADA"/>
        </a:accent4>
        <a:accent5>
          <a:srgbClr val="CACAFF"/>
        </a:accent5>
        <a:accent6>
          <a:srgbClr val="9C9CCB"/>
        </a:accent6>
        <a:hlink>
          <a:srgbClr val="DBDBFF"/>
        </a:hlink>
        <a:folHlink>
          <a:srgbClr val="B8B8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EAD4FF"/>
        </a:accent1>
        <a:accent2>
          <a:srgbClr val="C9E5FF"/>
        </a:accent2>
        <a:accent3>
          <a:srgbClr val="B8B8E2"/>
        </a:accent3>
        <a:accent4>
          <a:srgbClr val="DADADA"/>
        </a:accent4>
        <a:accent5>
          <a:srgbClr val="F3E6FF"/>
        </a:accent5>
        <a:accent6>
          <a:srgbClr val="B6CFE7"/>
        </a:accent6>
        <a:hlink>
          <a:srgbClr val="FFD4D7"/>
        </a:hlink>
        <a:folHlink>
          <a:srgbClr val="CFC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FFD7A6"/>
        </a:accent1>
        <a:accent2>
          <a:srgbClr val="9BEF86"/>
        </a:accent2>
        <a:accent3>
          <a:srgbClr val="B8B8E2"/>
        </a:accent3>
        <a:accent4>
          <a:srgbClr val="DADADA"/>
        </a:accent4>
        <a:accent5>
          <a:srgbClr val="FFE8D0"/>
        </a:accent5>
        <a:accent6>
          <a:srgbClr val="8CD979"/>
        </a:accent6>
        <a:hlink>
          <a:srgbClr val="F3E841"/>
        </a:hlink>
        <a:folHlink>
          <a:srgbClr val="E0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FFDA73"/>
        </a:accent1>
        <a:accent2>
          <a:srgbClr val="98ED82"/>
        </a:accent2>
        <a:accent3>
          <a:srgbClr val="B8B8E2"/>
        </a:accent3>
        <a:accent4>
          <a:srgbClr val="DADADA"/>
        </a:accent4>
        <a:accent5>
          <a:srgbClr val="FFEABC"/>
        </a:accent5>
        <a:accent6>
          <a:srgbClr val="89D775"/>
        </a:accent6>
        <a:hlink>
          <a:srgbClr val="FDB7BD"/>
        </a:hlink>
        <a:folHlink>
          <a:srgbClr val="E0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A9A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9C9CCB"/>
        </a:accent6>
        <a:hlink>
          <a:srgbClr val="DBDBFF"/>
        </a:hlink>
        <a:folHlink>
          <a:srgbClr val="B8B8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EAD4FF"/>
        </a:accent1>
        <a:accent2>
          <a:srgbClr val="C9E5FF"/>
        </a:accent2>
        <a:accent3>
          <a:srgbClr val="FFFFFF"/>
        </a:accent3>
        <a:accent4>
          <a:srgbClr val="000000"/>
        </a:accent4>
        <a:accent5>
          <a:srgbClr val="F3E6FF"/>
        </a:accent5>
        <a:accent6>
          <a:srgbClr val="B6CFE7"/>
        </a:accent6>
        <a:hlink>
          <a:srgbClr val="FFD4D7"/>
        </a:hlink>
        <a:folHlink>
          <a:srgbClr val="CFC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7A6"/>
        </a:accent1>
        <a:accent2>
          <a:srgbClr val="9BEF86"/>
        </a:accent2>
        <a:accent3>
          <a:srgbClr val="FFFFFF"/>
        </a:accent3>
        <a:accent4>
          <a:srgbClr val="000000"/>
        </a:accent4>
        <a:accent5>
          <a:srgbClr val="FFE8D0"/>
        </a:accent5>
        <a:accent6>
          <a:srgbClr val="8CD979"/>
        </a:accent6>
        <a:hlink>
          <a:srgbClr val="F3E841"/>
        </a:hlink>
        <a:folHlink>
          <a:srgbClr val="E0E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A73"/>
        </a:accent1>
        <a:accent2>
          <a:srgbClr val="98ED82"/>
        </a:accent2>
        <a:accent3>
          <a:srgbClr val="FFFFFF"/>
        </a:accent3>
        <a:accent4>
          <a:srgbClr val="000000"/>
        </a:accent4>
        <a:accent5>
          <a:srgbClr val="FFEABC"/>
        </a:accent5>
        <a:accent6>
          <a:srgbClr val="89D775"/>
        </a:accent6>
        <a:hlink>
          <a:srgbClr val="FDB7BD"/>
        </a:hlink>
        <a:folHlink>
          <a:srgbClr val="E0E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333333"/>
      </a:dk1>
      <a:lt1>
        <a:srgbClr val="FFFFFF"/>
      </a:lt1>
      <a:dk2>
        <a:srgbClr val="6666CC"/>
      </a:dk2>
      <a:lt2>
        <a:srgbClr val="FFFFFF"/>
      </a:lt2>
      <a:accent1>
        <a:srgbClr val="EAD4FF"/>
      </a:accent1>
      <a:accent2>
        <a:srgbClr val="C9E5FF"/>
      </a:accent2>
      <a:accent3>
        <a:srgbClr val="B8B8E2"/>
      </a:accent3>
      <a:accent4>
        <a:srgbClr val="DADADA"/>
      </a:accent4>
      <a:accent5>
        <a:srgbClr val="F3E6FF"/>
      </a:accent5>
      <a:accent6>
        <a:srgbClr val="B6CFE7"/>
      </a:accent6>
      <a:hlink>
        <a:srgbClr val="FFD4D7"/>
      </a:hlink>
      <a:folHlink>
        <a:srgbClr val="CFCFFF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9A9AFF"/>
        </a:accent1>
        <a:accent2>
          <a:srgbClr val="ADADE0"/>
        </a:accent2>
        <a:accent3>
          <a:srgbClr val="B8B8E2"/>
        </a:accent3>
        <a:accent4>
          <a:srgbClr val="DADADA"/>
        </a:accent4>
        <a:accent5>
          <a:srgbClr val="CACAFF"/>
        </a:accent5>
        <a:accent6>
          <a:srgbClr val="9C9CCB"/>
        </a:accent6>
        <a:hlink>
          <a:srgbClr val="DBDBFF"/>
        </a:hlink>
        <a:folHlink>
          <a:srgbClr val="B8B8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EAD4FF"/>
        </a:accent1>
        <a:accent2>
          <a:srgbClr val="C9E5FF"/>
        </a:accent2>
        <a:accent3>
          <a:srgbClr val="B8B8E2"/>
        </a:accent3>
        <a:accent4>
          <a:srgbClr val="DADADA"/>
        </a:accent4>
        <a:accent5>
          <a:srgbClr val="F3E6FF"/>
        </a:accent5>
        <a:accent6>
          <a:srgbClr val="B6CFE7"/>
        </a:accent6>
        <a:hlink>
          <a:srgbClr val="FFD4D7"/>
        </a:hlink>
        <a:folHlink>
          <a:srgbClr val="CFC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FFD7A6"/>
        </a:accent1>
        <a:accent2>
          <a:srgbClr val="9BEF86"/>
        </a:accent2>
        <a:accent3>
          <a:srgbClr val="B8B8E2"/>
        </a:accent3>
        <a:accent4>
          <a:srgbClr val="DADADA"/>
        </a:accent4>
        <a:accent5>
          <a:srgbClr val="FFE8D0"/>
        </a:accent5>
        <a:accent6>
          <a:srgbClr val="8CD979"/>
        </a:accent6>
        <a:hlink>
          <a:srgbClr val="F3E841"/>
        </a:hlink>
        <a:folHlink>
          <a:srgbClr val="E0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FFDA73"/>
        </a:accent1>
        <a:accent2>
          <a:srgbClr val="98ED82"/>
        </a:accent2>
        <a:accent3>
          <a:srgbClr val="B8B8E2"/>
        </a:accent3>
        <a:accent4>
          <a:srgbClr val="DADADA"/>
        </a:accent4>
        <a:accent5>
          <a:srgbClr val="FFEABC"/>
        </a:accent5>
        <a:accent6>
          <a:srgbClr val="89D775"/>
        </a:accent6>
        <a:hlink>
          <a:srgbClr val="FDB7BD"/>
        </a:hlink>
        <a:folHlink>
          <a:srgbClr val="E0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A9A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9C9CCB"/>
        </a:accent6>
        <a:hlink>
          <a:srgbClr val="DBDBFF"/>
        </a:hlink>
        <a:folHlink>
          <a:srgbClr val="B8B8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EAD4FF"/>
        </a:accent1>
        <a:accent2>
          <a:srgbClr val="C9E5FF"/>
        </a:accent2>
        <a:accent3>
          <a:srgbClr val="FFFFFF"/>
        </a:accent3>
        <a:accent4>
          <a:srgbClr val="000000"/>
        </a:accent4>
        <a:accent5>
          <a:srgbClr val="F3E6FF"/>
        </a:accent5>
        <a:accent6>
          <a:srgbClr val="B6CFE7"/>
        </a:accent6>
        <a:hlink>
          <a:srgbClr val="FFD4D7"/>
        </a:hlink>
        <a:folHlink>
          <a:srgbClr val="CFC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7A6"/>
        </a:accent1>
        <a:accent2>
          <a:srgbClr val="9BEF86"/>
        </a:accent2>
        <a:accent3>
          <a:srgbClr val="FFFFFF"/>
        </a:accent3>
        <a:accent4>
          <a:srgbClr val="000000"/>
        </a:accent4>
        <a:accent5>
          <a:srgbClr val="FFE8D0"/>
        </a:accent5>
        <a:accent6>
          <a:srgbClr val="8CD979"/>
        </a:accent6>
        <a:hlink>
          <a:srgbClr val="F3E841"/>
        </a:hlink>
        <a:folHlink>
          <a:srgbClr val="E0E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A73"/>
        </a:accent1>
        <a:accent2>
          <a:srgbClr val="98ED82"/>
        </a:accent2>
        <a:accent3>
          <a:srgbClr val="FFFFFF"/>
        </a:accent3>
        <a:accent4>
          <a:srgbClr val="000000"/>
        </a:accent4>
        <a:accent5>
          <a:srgbClr val="FFEABC"/>
        </a:accent5>
        <a:accent6>
          <a:srgbClr val="89D775"/>
        </a:accent6>
        <a:hlink>
          <a:srgbClr val="FDB7BD"/>
        </a:hlink>
        <a:folHlink>
          <a:srgbClr val="E0E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o prezentacji o dzieciach">
  <a:themeElements>
    <a:clrScheme name="Тема Office 2">
      <a:dk1>
        <a:srgbClr val="000000"/>
      </a:dk1>
      <a:lt1>
        <a:srgbClr val="FFD3CC"/>
      </a:lt1>
      <a:dk2>
        <a:srgbClr val="000000"/>
      </a:dk2>
      <a:lt2>
        <a:srgbClr val="B2B2B2"/>
      </a:lt2>
      <a:accent1>
        <a:srgbClr val="FF7305"/>
      </a:accent1>
      <a:accent2>
        <a:srgbClr val="FF3305"/>
      </a:accent2>
      <a:accent3>
        <a:srgbClr val="FFE6E2"/>
      </a:accent3>
      <a:accent4>
        <a:srgbClr val="000000"/>
      </a:accent4>
      <a:accent5>
        <a:srgbClr val="FFBCAA"/>
      </a:accent5>
      <a:accent6>
        <a:srgbClr val="E72D04"/>
      </a:accent6>
      <a:hlink>
        <a:srgbClr val="800039"/>
      </a:hlink>
      <a:folHlink>
        <a:srgbClr val="7514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FF7B66"/>
        </a:accent1>
        <a:accent2>
          <a:srgbClr val="E61F00"/>
        </a:accent2>
        <a:accent3>
          <a:srgbClr val="FFE6E2"/>
        </a:accent3>
        <a:accent4>
          <a:srgbClr val="000000"/>
        </a:accent4>
        <a:accent5>
          <a:srgbClr val="FFBFB8"/>
        </a:accent5>
        <a:accent6>
          <a:srgbClr val="D01B00"/>
        </a:accent6>
        <a:hlink>
          <a:srgbClr val="751000"/>
        </a:hlink>
        <a:folHlink>
          <a:srgbClr val="6A1C1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FF7305"/>
        </a:accent1>
        <a:accent2>
          <a:srgbClr val="FF3305"/>
        </a:accent2>
        <a:accent3>
          <a:srgbClr val="FFE6E2"/>
        </a:accent3>
        <a:accent4>
          <a:srgbClr val="000000"/>
        </a:accent4>
        <a:accent5>
          <a:srgbClr val="FFBCAA"/>
        </a:accent5>
        <a:accent6>
          <a:srgbClr val="E72D04"/>
        </a:accent6>
        <a:hlink>
          <a:srgbClr val="800039"/>
        </a:hlink>
        <a:folHlink>
          <a:srgbClr val="751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CBFF05"/>
        </a:accent1>
        <a:accent2>
          <a:srgbClr val="05A5FF"/>
        </a:accent2>
        <a:accent3>
          <a:srgbClr val="FFE6E2"/>
        </a:accent3>
        <a:accent4>
          <a:srgbClr val="000000"/>
        </a:accent4>
        <a:accent5>
          <a:srgbClr val="E2FFAA"/>
        </a:accent5>
        <a:accent6>
          <a:srgbClr val="0495E7"/>
        </a:accent6>
        <a:hlink>
          <a:srgbClr val="800F00"/>
        </a:hlink>
        <a:folHlink>
          <a:srgbClr val="4E61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05FF5B"/>
        </a:accent1>
        <a:accent2>
          <a:srgbClr val="FFD705"/>
        </a:accent2>
        <a:accent3>
          <a:srgbClr val="FFE6E2"/>
        </a:accent3>
        <a:accent4>
          <a:srgbClr val="000000"/>
        </a:accent4>
        <a:accent5>
          <a:srgbClr val="AAFFB5"/>
        </a:accent5>
        <a:accent6>
          <a:srgbClr val="E7C304"/>
        </a:accent6>
        <a:hlink>
          <a:srgbClr val="19006B"/>
        </a:hlink>
        <a:folHlink>
          <a:srgbClr val="750D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7B66"/>
        </a:accent1>
        <a:accent2>
          <a:srgbClr val="E61F00"/>
        </a:accent2>
        <a:accent3>
          <a:srgbClr val="FFFFFF"/>
        </a:accent3>
        <a:accent4>
          <a:srgbClr val="000000"/>
        </a:accent4>
        <a:accent5>
          <a:srgbClr val="FFBFB8"/>
        </a:accent5>
        <a:accent6>
          <a:srgbClr val="D01B00"/>
        </a:accent6>
        <a:hlink>
          <a:srgbClr val="751000"/>
        </a:hlink>
        <a:folHlink>
          <a:srgbClr val="6A1C1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7305"/>
        </a:accent1>
        <a:accent2>
          <a:srgbClr val="FF3305"/>
        </a:accent2>
        <a:accent3>
          <a:srgbClr val="FFFFFF"/>
        </a:accent3>
        <a:accent4>
          <a:srgbClr val="000000"/>
        </a:accent4>
        <a:accent5>
          <a:srgbClr val="FFBCAA"/>
        </a:accent5>
        <a:accent6>
          <a:srgbClr val="E72D04"/>
        </a:accent6>
        <a:hlink>
          <a:srgbClr val="800039"/>
        </a:hlink>
        <a:folHlink>
          <a:srgbClr val="751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FF05"/>
        </a:accent1>
        <a:accent2>
          <a:srgbClr val="05A5FF"/>
        </a:accent2>
        <a:accent3>
          <a:srgbClr val="FFFFFF"/>
        </a:accent3>
        <a:accent4>
          <a:srgbClr val="000000"/>
        </a:accent4>
        <a:accent5>
          <a:srgbClr val="E2FFAA"/>
        </a:accent5>
        <a:accent6>
          <a:srgbClr val="0495E7"/>
        </a:accent6>
        <a:hlink>
          <a:srgbClr val="800F00"/>
        </a:hlink>
        <a:folHlink>
          <a:srgbClr val="4E61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5FF5B"/>
        </a:accent1>
        <a:accent2>
          <a:srgbClr val="FFD705"/>
        </a:accent2>
        <a:accent3>
          <a:srgbClr val="FFFFFF"/>
        </a:accent3>
        <a:accent4>
          <a:srgbClr val="000000"/>
        </a:accent4>
        <a:accent5>
          <a:srgbClr val="AAFFB5"/>
        </a:accent5>
        <a:accent6>
          <a:srgbClr val="E7C304"/>
        </a:accent6>
        <a:hlink>
          <a:srgbClr val="19006B"/>
        </a:hlink>
        <a:folHlink>
          <a:srgbClr val="750D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31</Template>
  <TotalTime>1319</TotalTime>
  <Words>986</Words>
  <Application>Microsoft Office PowerPoint</Application>
  <PresentationFormat>Экран (4:3)</PresentationFormat>
  <Paragraphs>111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fiolet</vt:lpstr>
      <vt:lpstr>1_Default Design</vt:lpstr>
      <vt:lpstr>do prezentacji o dzieciach</vt:lpstr>
      <vt:lpstr>Слайд 1</vt:lpstr>
      <vt:lpstr>План роботи семінару  “Особливості навчально-виховного процесу  в умовах інклюзивної освіти”</vt:lpstr>
      <vt:lpstr>Слайд 3</vt:lpstr>
      <vt:lpstr>    «Невже ти гадаєш, що премилосердна й дбала матір наша природа зачинила їм двері до щастя, ставши для них мачухою?».   Г. Сковорода  «Розмовa п’яти подорожніх  про істини щастя в житті»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Новий крок до захисту прав дітей з особливими потребами</dc:title>
  <dc:creator>ВЕЕР</dc:creator>
  <cp:lastModifiedBy>DDomanchuk</cp:lastModifiedBy>
  <cp:revision>84</cp:revision>
  <dcterms:created xsi:type="dcterms:W3CDTF">2008-08-26T19:27:08Z</dcterms:created>
  <dcterms:modified xsi:type="dcterms:W3CDTF">2021-02-10T13:06:49Z</dcterms:modified>
</cp:coreProperties>
</file>